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7"/>
  </p:notesMasterIdLst>
  <p:sldIdLst>
    <p:sldId id="256" r:id="rId4"/>
    <p:sldId id="257" r:id="rId5"/>
    <p:sldId id="258" r:id="rId6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presProps" Target="presProps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notesMaster" Target="notesMasters/notesMaster1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1" Type="http://schemas.openxmlformats.org/officeDocument/2006/relationships/tableStyles" Target="tableStyles.xml"/><Relationship Id="rId100" Type="http://schemas.openxmlformats.org/officeDocument/2006/relationships/viewProps" Target="view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  <a:endParaRPr lang="en-US" sz="1400" b="0" strike="noStrike" spc="-1">
              <a:latin typeface="Times New Roman" panose="02020603050405020304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p>
            <a:pPr algn="r"/>
            <a:fld id="{EB22AF97-DCDD-49DF-B741-00502156503E}" type="slidenum">
              <a:rPr lang="en-US" sz="1400" b="0" strike="noStrike" spc="-1">
                <a:latin typeface="Times New Roman" panose="02020603050405020304"/>
              </a:rPr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p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p>
            <a:r>
              <a:rPr lang="en-US" sz="1800" b="0" strike="noStrike" spc="-1">
                <a:latin typeface="Arial" panose="020B0604020202020204"/>
              </a:rPr>
              <a:t>Click to edit the title text format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p>
            <a:pPr algn="ctr"/>
            <a:r>
              <a:rPr lang="en-US" sz="4400" b="0" strike="noStrike" spc="-1">
                <a:latin typeface="Arial" panose="020B0604020202020204"/>
              </a:rPr>
              <a:t>Click to edit the title text format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strike="noStrike" spc="-1">
                <a:latin typeface="Arial" panose="020B0604020202020204"/>
              </a:rPr>
              <a:t>Click to edit the outline text format</a:t>
            </a:r>
            <a:endParaRPr lang="en-US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800" b="0" strike="noStrike" spc="-1">
                <a:latin typeface="Arial" panose="020B0604020202020204"/>
              </a:rPr>
              <a:t>Second Outline Level</a:t>
            </a:r>
            <a:endParaRPr lang="en-US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strike="noStrike" spc="-1">
                <a:latin typeface="Arial" panose="020B0604020202020204"/>
              </a:rPr>
              <a:t>Third Outline Level</a:t>
            </a:r>
            <a:endParaRPr lang="en-US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2000609000000000000" charset="2"/>
              <a:buChar char=""/>
            </a:pPr>
            <a:r>
              <a:rPr lang="en-US" sz="2000" b="0" strike="noStrike" spc="-1">
                <a:latin typeface="Arial" panose="020B0604020202020204"/>
              </a:rPr>
              <a:t>Fourth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Fifth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Sixth Outline Level</a:t>
            </a:r>
            <a:endParaRPr lang="en-US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latin typeface="Arial" panose="020B0604020202020204"/>
              </a:rPr>
              <a:t>Seventh Outline Level</a:t>
            </a:r>
            <a:endParaRPr lang="en-US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hyperlink" Target="http://www.yougetsignal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7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523880" y="946080"/>
            <a:ext cx="9143280" cy="1764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Security Engineering 101</a:t>
            </a:r>
            <a:b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</a:br>
            <a:r>
              <a:rPr lang="en-US" sz="6000" b="0" strike="noStrike" spc="-1">
                <a:solidFill>
                  <a:srgbClr val="FFFFFF"/>
                </a:solidFill>
                <a:latin typeface="DejaVu Serif" panose="02060603050605020204"/>
              </a:rPr>
              <a:t>Ethical Hacking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82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3" name="CustomShape 3"/>
          <p:cNvSpPr/>
          <p:nvPr/>
        </p:nvSpPr>
        <p:spPr>
          <a:xfrm>
            <a:off x="3674520" y="3161520"/>
            <a:ext cx="48412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Mrinal Wahal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5563440" y="5953680"/>
            <a:ext cx="64026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600" b="0" i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IIT Madras, Research Park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Calibri Light"/>
              </a:rPr>
              <a:t>Search engine machine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Google.com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Bing search bar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Yahoo search bar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Facebook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Twitter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103">
                                            <p:txEl>
                                              <p:pRg st="0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103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47640" y="447480"/>
            <a:ext cx="8769960" cy="1559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Calibri Light"/>
              </a:rPr>
              <a:t>How to protect yourself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647640" y="1720080"/>
            <a:ext cx="8769960" cy="4042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register in any website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come with your real name and identity to internet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trust anyone in internet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post your photo &amp; video in any website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Hide your IP Address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Hide your MAC Address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use public computer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Don’t use cyber cafe</a:t>
            </a: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05">
                                            <p:txEl>
                                              <p:pRg st="254" end="25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838080" y="1219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DejaVu Serif" panose="02060603050605020204"/>
              </a:rPr>
              <a:t>Scanning With Nmap</a:t>
            </a:r>
            <a:r>
              <a:rPr lang="en-US" sz="4400" b="0" strike="noStrike" spc="-1">
                <a:solidFill>
                  <a:srgbClr val="FF0000"/>
                </a:solidFill>
                <a:latin typeface="DejaVu Serif" panose="02060603050605020204"/>
              </a:rPr>
              <a:t> 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838080" y="3370680"/>
            <a:ext cx="10514880" cy="2807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Let's Demonstrate This !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7">
                                            <p:txEl>
                                              <p:pRg st="0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IP Address you should not ping &amp; scan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677520" y="2059920"/>
            <a:ext cx="8596080" cy="3980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MHRD, GOI ADDRESSES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ISRO, DRDO and Military Intelligence Addresses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Army Information Systems Center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Defense Information Systems Agency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Royal Signals and Radar Establishment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NASA Ames Research Center 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NASA Lewis Network Control Center 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NASA Johnson Space Center 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Air Force Academy </a:t>
            </a:r>
            <a:endParaRPr lang="en-US" sz="2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Langley Air Force Base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110" name="CustomShape 3"/>
          <p:cNvSpPr/>
          <p:nvPr/>
        </p:nvSpPr>
        <p:spPr>
          <a:xfrm>
            <a:off x="4842720" y="557388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9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109">
                                            <p:txEl>
                                              <p:pRg st="303" end="3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TOOLS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7160" y="2100600"/>
            <a:ext cx="859608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Ping pocket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Angry ip scanner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Solar wind engineer toolset 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Nmap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1" u="sng" strike="noStrike" spc="-1">
                <a:solidFill>
                  <a:srgbClr val="000000"/>
                </a:solidFill>
                <a:uFillTx/>
                <a:latin typeface="Calibri"/>
                <a:hlinkClick r:id="rId1"/>
              </a:rPr>
              <a:t>www.angryip.com</a:t>
            </a:r>
            <a:endParaRPr lang="en-US" sz="36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600" b="1" u="sng" strike="noStrike" spc="-1">
                <a:solidFill>
                  <a:srgbClr val="000000"/>
                </a:solidFill>
                <a:uFillTx/>
                <a:latin typeface="Calibri"/>
                <a:hlinkClick r:id="rId2"/>
              </a:rPr>
              <a:t>www.solarwinds.com</a:t>
            </a:r>
            <a:endParaRPr lang="en-US" sz="36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2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2">
                                            <p:txEl>
                                              <p:pRg st="99" end="9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272880" y="2424960"/>
            <a:ext cx="11840040" cy="1325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0000"/>
                </a:solidFill>
                <a:latin typeface="DejaVu Serif" panose="02060603050605020204"/>
              </a:rPr>
              <a:t>Port Scanning With Python Scripts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678240" y="610200"/>
            <a:ext cx="10819080" cy="1158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FF0000"/>
                </a:solidFill>
                <a:latin typeface="DejaVu Serif" panose="02060603050605020204"/>
              </a:rPr>
              <a:t>Childish Protection Techniques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2385360" y="2025720"/>
            <a:ext cx="859608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Close all open ports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Firewall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Comodo firewall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Firewall zen alarm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Use </a:t>
            </a:r>
            <a:r>
              <a:rPr lang="en-US" altLang="en-US" sz="2800" b="0" strike="noStrike" spc="-1">
                <a:solidFill>
                  <a:srgbClr val="FFFFFF"/>
                </a:solidFill>
                <a:latin typeface="Calibri"/>
              </a:rPr>
              <a:t>VPN - Virtual Private Network</a:t>
            </a: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 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Use proxy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5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85" end="8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1456560" y="2136240"/>
            <a:ext cx="91432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What are Firewalls?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17" name="Line 2"/>
          <p:cNvSpPr/>
          <p:nvPr/>
        </p:nvSpPr>
        <p:spPr>
          <a:xfrm>
            <a:off x="1107720" y="31975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2642760" y="3335040"/>
            <a:ext cx="69044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How do they work?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2411280" y="478080"/>
            <a:ext cx="79639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3600" b="0" i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Oh wait dude.... Go slow. Rewind.</a:t>
            </a:r>
            <a:endParaRPr lang="en-US" sz="3600" b="0" strike="noStrike" spc="-1">
              <a:latin typeface="Arial" panose="020B0604020202020204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2830320" y="5858640"/>
            <a:ext cx="62863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2400" b="0" i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Example: IIT Madras Boundries/Fences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1600" y="13320"/>
            <a:ext cx="12162240" cy="683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92800" y="7848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IP &amp; Proxies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838080" y="2435760"/>
            <a:ext cx="10514880" cy="3741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4000" b="1" strike="noStrike" spc="-1">
                <a:solidFill>
                  <a:srgbClr val="FFFFFF"/>
                </a:solidFill>
                <a:latin typeface="Calibri"/>
              </a:rPr>
              <a:t>What is an IP address ?</a:t>
            </a:r>
            <a:endParaRPr lang="en-US" sz="4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4000" b="1" strike="noStrike" spc="-1">
                <a:solidFill>
                  <a:srgbClr val="FFFFFF"/>
                </a:solidFill>
                <a:latin typeface="Calibri"/>
              </a:rPr>
              <a:t>What is a Mac address ?</a:t>
            </a:r>
            <a:endParaRPr lang="en-US" sz="40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4000" b="1" strike="noStrike" spc="-1">
                <a:solidFill>
                  <a:srgbClr val="FFFFFF"/>
                </a:solidFill>
                <a:latin typeface="Calibri"/>
              </a:rPr>
              <a:t>What is a Proxy ? </a:t>
            </a:r>
            <a:endParaRPr lang="en-US" sz="40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4000" b="0" strike="noStrike" spc="-1">
              <a:latin typeface="Arial" panose="020B0604020202020204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2538360" y="508644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3">
                                            <p:txEl>
                                              <p:pRg st="0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23">
                                            <p:txEl>
                                              <p:pRg st="68" end="6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38080" y="1232640"/>
            <a:ext cx="10514880" cy="4293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</a:rPr>
              <a:t>Academic Researchers </a:t>
            </a:r>
            <a:r>
              <a:rPr lang="en-US" sz="6600" b="0" strike="noStrike" spc="-1">
                <a:solidFill>
                  <a:srgbClr val="808080"/>
                </a:solidFill>
                <a:latin typeface="DejaVu Serif" panose="02060603050605020204"/>
              </a:rPr>
              <a:t>Vs.</a:t>
            </a: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</a:rPr>
              <a:t> </a:t>
            </a:r>
            <a:b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</a:rPr>
            </a:br>
            <a:r>
              <a:rPr lang="en-US" sz="6600" b="0" strike="noStrike" spc="-1">
                <a:solidFill>
                  <a:srgbClr val="FFFFFF"/>
                </a:solidFill>
                <a:latin typeface="DejaVu Serif" panose="02060603050605020204"/>
              </a:rPr>
              <a:t>Industry Experts</a:t>
            </a:r>
            <a:endParaRPr lang="en-US" sz="6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678240"/>
            <a:ext cx="10514880" cy="1527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IP v4 &amp; IP v6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2422440"/>
            <a:ext cx="10514880" cy="3741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How to change your IP ? -- VPNs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How to find location using IP ?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How to trace an email using IP ?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6">
                                            <p:txEl>
                                              <p:pRg st="0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26">
                                            <p:txEl>
                                              <p:pRg st="98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7855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</a:rPr>
              <a:t>PROXY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838080" y="2653200"/>
            <a:ext cx="10514880" cy="3524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Psiphon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Anonymiser.ru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Anonymous-surfin.com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Hotspot shield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Tor browser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4978080" y="97992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28">
                                            <p:txEl>
                                              <p:pRg st="0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28">
                                            <p:txEl>
                                              <p:pRg st="70" end="7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7560" y="464040"/>
            <a:ext cx="12230640" cy="614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523880" y="1878480"/>
            <a:ext cx="91432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Enumeration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132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133" name="CustomShape 3"/>
          <p:cNvSpPr/>
          <p:nvPr/>
        </p:nvSpPr>
        <p:spPr>
          <a:xfrm>
            <a:off x="1353960" y="3104640"/>
            <a:ext cx="948312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0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Another exaggerated security word.</a:t>
            </a:r>
            <a:endParaRPr lang="en-US" sz="40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44360"/>
            <a:ext cx="12191400" cy="689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7560" y="48960"/>
            <a:ext cx="12143160" cy="665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520200" y="6840"/>
            <a:ext cx="11395080" cy="684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8080" y="50040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0000"/>
                </a:solidFill>
                <a:latin typeface="DejaVu Serif" panose="02060603050605020204"/>
              </a:rPr>
              <a:t>System &amp; Password Hacking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914400" y="2936160"/>
            <a:ext cx="10362960" cy="3380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Brute force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Dictionary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Software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Key logger 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Live boot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Linux -- Root Pswd Hacking through Boot.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Hardware -- Battery Removal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140" name="CustomShape 3"/>
          <p:cNvSpPr/>
          <p:nvPr/>
        </p:nvSpPr>
        <p:spPr>
          <a:xfrm>
            <a:off x="2660400" y="157608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9">
                                            <p:txEl>
                                              <p:pRg st="0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39">
                                            <p:txEl>
                                              <p:pRg st="123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1523880" y="946080"/>
            <a:ext cx="9143280" cy="1764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Lessons</a:t>
            </a:r>
            <a:b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</a:br>
            <a:r>
              <a:rPr lang="en-US" sz="6000" b="0" strike="noStrike" spc="-1">
                <a:solidFill>
                  <a:srgbClr val="808080"/>
                </a:solidFill>
                <a:latin typeface="DejaVu Serif" panose="02060603050605020204"/>
              </a:rPr>
              <a:t>I learned the Hard Way !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87" name="Line 2"/>
          <p:cNvSpPr/>
          <p:nvPr/>
        </p:nvSpPr>
        <p:spPr>
          <a:xfrm>
            <a:off x="1107720" y="2913120"/>
            <a:ext cx="10206000" cy="360"/>
          </a:xfrm>
          <a:prstGeom prst="line">
            <a:avLst/>
          </a:prstGeom>
          <a:ln>
            <a:rou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/>
        </p:style>
      </p:sp>
      <p:sp>
        <p:nvSpPr>
          <p:cNvPr id="88" name="CustomShape 3"/>
          <p:cNvSpPr/>
          <p:nvPr/>
        </p:nvSpPr>
        <p:spPr>
          <a:xfrm>
            <a:off x="773640" y="3202200"/>
            <a:ext cx="11264760" cy="2527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685800" indent="-6851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Windows == Sucks &amp; Linux == Rocks.</a:t>
            </a:r>
            <a:endParaRPr lang="en-US" sz="3200" b="0" strike="noStrike" spc="-1">
              <a:latin typeface="Arial" panose="020B0604020202020204"/>
            </a:endParaRPr>
          </a:p>
          <a:p>
            <a:pPr marL="685800" indent="-6851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Programming elevates your advantages.</a:t>
            </a:r>
            <a:endParaRPr lang="en-US" sz="3200" b="0" strike="noStrike" spc="-1">
              <a:latin typeface="Arial" panose="020B0604020202020204"/>
            </a:endParaRPr>
          </a:p>
          <a:p>
            <a:pPr marL="685800" indent="-6851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C|EH != Real Hacking &amp; CISSP == Real Hacking.</a:t>
            </a:r>
            <a:endParaRPr lang="en-US" sz="3200" b="0" strike="noStrike" spc="-1">
              <a:latin typeface="Arial" panose="020B0604020202020204"/>
            </a:endParaRPr>
          </a:p>
          <a:p>
            <a:pPr marL="685800" indent="-6851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Thou can never learn entire field of Security.</a:t>
            </a:r>
            <a:endParaRPr lang="en-US" sz="3200" b="0" strike="noStrike" spc="-1">
              <a:latin typeface="Arial" panose="020B0604020202020204"/>
            </a:endParaRPr>
          </a:p>
          <a:p>
            <a:pPr marL="685800" indent="-6851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Knowledge of Networking is Paramount.</a:t>
            </a: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27360" y="-84960"/>
            <a:ext cx="12191400" cy="694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1970720" cy="665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Content Placeholder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40480"/>
            <a:ext cx="12191400" cy="709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8280" y="-30600"/>
            <a:ext cx="12193920" cy="696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7560" y="5040"/>
            <a:ext cx="12180960" cy="683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14760" y="17280"/>
            <a:ext cx="12190680" cy="683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720" y="0"/>
            <a:ext cx="12283200" cy="691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2600" y="1440"/>
            <a:ext cx="12210840" cy="688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702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846000" y="750600"/>
            <a:ext cx="1036368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0000"/>
                </a:solidFill>
                <a:latin typeface="DejaVu Serif" panose="02060603050605020204"/>
              </a:rPr>
              <a:t>Agendas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917640" y="2144520"/>
            <a:ext cx="5430600" cy="3938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Foot Printing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Scanning -- NMap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Enumeration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System Hacking -- Metasploit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Phishing -- Social Engineering Toolkit</a:t>
            </a:r>
            <a:endParaRPr lang="en-US" sz="2800" b="0" strike="noStrike" spc="-1">
              <a:latin typeface="Arial" panose="020B0604020202020204"/>
            </a:endParaRPr>
          </a:p>
        </p:txBody>
      </p:sp>
      <p:sp>
        <p:nvSpPr>
          <p:cNvPr id="91" name="CustomShape 3"/>
          <p:cNvSpPr/>
          <p:nvPr/>
        </p:nvSpPr>
        <p:spPr>
          <a:xfrm>
            <a:off x="6208560" y="2158920"/>
            <a:ext cx="4053240" cy="3331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571500" indent="-5708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Steganography </a:t>
            </a:r>
            <a:endParaRPr lang="en-US" sz="2800" b="0" strike="noStrike" spc="-1">
              <a:latin typeface="Arial" panose="020B0604020202020204"/>
            </a:endParaRP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Proxies</a:t>
            </a:r>
            <a:endParaRPr lang="en-US" sz="2800" b="0" strike="noStrike" spc="-1">
              <a:latin typeface="Arial" panose="020B0604020202020204"/>
            </a:endParaRP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Internet Protocol</a:t>
            </a:r>
            <a:endParaRPr lang="en-US" sz="2800" b="0" strike="noStrike" spc="-1">
              <a:latin typeface="Arial" panose="020B0604020202020204"/>
            </a:endParaRP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Malware &amp; viruses</a:t>
            </a:r>
            <a:endParaRPr lang="en-US" sz="2800" b="0" strike="noStrike" spc="-1">
              <a:latin typeface="Arial" panose="020B0604020202020204"/>
            </a:endParaRP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Trojan</a:t>
            </a:r>
            <a:endParaRPr lang="en-US" sz="2800" b="0" strike="noStrike" spc="-1">
              <a:latin typeface="Arial" panose="020B0604020202020204"/>
            </a:endParaRPr>
          </a:p>
          <a:p>
            <a:pPr marL="571500" indent="-5708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Sniffing</a:t>
            </a:r>
            <a:endParaRPr lang="en-US" sz="2800" b="0" strike="noStrike" spc="-1">
              <a:latin typeface="Arial" panose="020B0604020202020204"/>
            </a:endParaRPr>
          </a:p>
          <a:p>
            <a:pPr marL="571500" indent="-570865">
              <a:lnSpc>
                <a:spcPct val="11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Cryptography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0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0">
                                            <p:txEl>
                                              <p:pRg st="111" end="1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838080" y="230328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9600" b="0" strike="noStrike" spc="-1">
                <a:solidFill>
                  <a:srgbClr val="FF0000"/>
                </a:solidFill>
                <a:latin typeface="DejaVu Serif" panose="02060603050605020204"/>
              </a:rPr>
              <a:t>Spywares</a:t>
            </a:r>
            <a:endParaRPr lang="en-US" sz="9600" b="0" strike="noStrike" spc="-1">
              <a:latin typeface="Arial" panose="020B0604020202020204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2715120" y="386640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018960" cy="677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87840" y="0"/>
            <a:ext cx="1200312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9544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318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96120" y="0"/>
            <a:ext cx="1209492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846000" y="750600"/>
            <a:ext cx="1036368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0000"/>
                </a:solidFill>
                <a:latin typeface="DejaVu Serif" panose="02060603050605020204"/>
              </a:rPr>
              <a:t>Languages Required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773800" y="2171160"/>
            <a:ext cx="5430600" cy="34772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Python [ 2.7 or above]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Ruby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Shell Scripts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Perl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DejaVu Serif" panose="02060603050605020204"/>
              </a:rPr>
              <a:t>C/C++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3">
                                            <p:txEl>
                                              <p:pRg st="0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3">
                                            <p:txEl>
                                              <p:pRg st="53" end="5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838080" y="1219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DejaVu Serif" panose="02060603050605020204"/>
              </a:rPr>
              <a:t>Trojans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164" name="CustomShape 2"/>
          <p:cNvSpPr/>
          <p:nvPr/>
        </p:nvSpPr>
        <p:spPr>
          <a:xfrm>
            <a:off x="838080" y="3641040"/>
            <a:ext cx="10514880" cy="25354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Story Behind Trojans.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How do they work?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How Trojans come to the system?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56240"/>
            <a:ext cx="12191400" cy="7013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96120" y="0"/>
            <a:ext cx="1246392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032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68480" y="-300960"/>
            <a:ext cx="12359880" cy="715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84240" y="0"/>
            <a:ext cx="1227564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31800" cy="694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03120" y="568440"/>
            <a:ext cx="10500480" cy="1559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DejaVu Serif" panose="02060603050605020204"/>
              </a:rPr>
              <a:t>Foot Printing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2421720"/>
            <a:ext cx="10514880" cy="375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200" b="0" strike="noStrike" spc="-1">
                <a:solidFill>
                  <a:srgbClr val="FFFFFF"/>
                </a:solidFill>
                <a:latin typeface="Calibri"/>
              </a:rPr>
              <a:t>In layman terms...</a:t>
            </a:r>
            <a:endParaRPr lang="en-US" sz="32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endParaRPr lang="en-US" sz="32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FFFFFF"/>
                </a:solidFill>
                <a:latin typeface="Calibri"/>
              </a:rPr>
              <a:t>Foot-Printing is collecting much information about target &amp; victim website, organization or a particular Network.</a:t>
            </a:r>
            <a:endParaRPr lang="en-US" sz="3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endParaRPr lang="en-US" sz="36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  <a:spcBef>
                <a:spcPts val="1000"/>
              </a:spcBef>
            </a:pP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9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/10"/>
                                          </p:val>
                                        </p:tav>
                                        <p:tav tm="50000">
                                          <p:val>
                                            <p:strVal val="height+.01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0" dur="500" fill="hold"/>
                                        <p:tgtEl>
                                          <p:spTgt spid="94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/10"/>
                                          </p:val>
                                        </p:tav>
                                        <p:tav tm="50000">
                                          <p:val>
                                            <p:strVal val="width+.01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95">
                                            <p:txEl>
                                              <p:pRg st="0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95">
                                            <p:txEl>
                                              <p:pRg st="136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88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300960" y="0"/>
            <a:ext cx="12492000" cy="677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838080" y="1747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6600" b="0" strike="noStrike" spc="-1">
                <a:solidFill>
                  <a:srgbClr val="FF0000"/>
                </a:solidFill>
                <a:latin typeface="DejaVu Serif" panose="02060603050605020204"/>
              </a:rPr>
              <a:t>Remote Administration Tools [RATs]</a:t>
            </a:r>
            <a:endParaRPr lang="en-US" sz="6600" b="0" strike="noStrike" spc="-1">
              <a:latin typeface="Arial" panose="020B0604020202020204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2525040" y="355536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838080" y="17474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800" b="0" strike="noStrike" spc="-1">
                <a:solidFill>
                  <a:srgbClr val="FF0000"/>
                </a:solidFill>
                <a:latin typeface="DejaVu Serif" panose="02060603050605020204"/>
              </a:rPr>
              <a:t>Viruses &amp; Worms</a:t>
            </a:r>
            <a:endParaRPr lang="en-US" sz="8800" b="0" strike="noStrike" spc="-1">
              <a:latin typeface="Arial" panose="020B0604020202020204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2538360" y="3107520"/>
            <a:ext cx="6869520" cy="821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808080"/>
                </a:solidFill>
                <a:latin typeface="DejaVu Serif" panose="02060603050605020204"/>
                <a:ea typeface="DejaVu Sans" panose="020B0603030804020204"/>
              </a:rPr>
              <a:t>[ Childish Slide Alert]</a:t>
            </a:r>
            <a:endParaRPr 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8356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Location 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By using Google earth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By using satellite picture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By using Google map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7">
                                            <p:txEl>
                                              <p:pRg st="0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7">
                                            <p:txEl>
                                              <p:pRg st="69" end="6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Calibri Light"/>
              </a:rPr>
              <a:t>Types of viruses</a:t>
            </a: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System or boot sector viruses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File and multimedia viruses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Macro viruses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Cluster viruses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Encryption viruses</a:t>
            </a:r>
            <a:endParaRPr lang="en-US" sz="32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3200" b="1" strike="noStrike" spc="-1">
                <a:solidFill>
                  <a:srgbClr val="FFFFFF"/>
                </a:solidFill>
                <a:latin typeface="Calibri"/>
              </a:rPr>
              <a:t>File extension viruses</a:t>
            </a:r>
            <a:endParaRPr lang="en-US" sz="3200" b="0" strike="noStrike" spc="-1">
              <a:latin typeface="Arial" panose="020B0604020202020204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3318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72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84240" y="0"/>
            <a:ext cx="1227564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Calibri Light"/>
              </a:rPr>
              <a:t>How to remove viruses from computer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Antiviruses sensor 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Process monitor tool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Debugging tool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Installing antivirus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Scanning each file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Entry checking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1" strike="noStrike" spc="-1">
                <a:solidFill>
                  <a:srgbClr val="FFFFFF"/>
                </a:solidFill>
                <a:latin typeface="Calibri"/>
              </a:rPr>
              <a:t>Viruses and warm countermeasures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5">
                                            <p:txEl>
                                              <p:pRg st="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95">
                                            <p:txEl>
                                              <p:pRg st="145" end="1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84240" y="0"/>
            <a:ext cx="12275640" cy="670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880"/>
            <a:ext cx="12191400" cy="6773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rmAutofit/>
          </a:bodyPr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Information about websites/webpages</a:t>
            </a:r>
            <a:endParaRPr lang="en-US" sz="4400" b="0" strike="noStrike" spc="-1">
              <a:latin typeface="Arial" panose="020B0604020202020204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u="sng" strike="noStrike" spc="-1">
                <a:solidFill>
                  <a:srgbClr val="000000"/>
                </a:solidFill>
                <a:uFillTx/>
                <a:latin typeface="Calibri"/>
                <a:hlinkClick r:id="rId1"/>
              </a:rPr>
              <a:t>www.yougetsignal.com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Domain name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IP Address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Place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Server name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Network block</a:t>
            </a:r>
            <a:endParaRPr lang="en-US" sz="28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TCP &amp; UDP service </a:t>
            </a: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99">
                                            <p:txEl>
                                              <p:pRg st="0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99">
                                            <p:txEl>
                                              <p:pRg st="95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852120" y="1111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800" b="0" strike="noStrike" spc="-1">
                <a:solidFill>
                  <a:srgbClr val="FF0000"/>
                </a:solidFill>
                <a:latin typeface="DejaVu Serif" panose="02060603050605020204"/>
              </a:rPr>
              <a:t>SNIFFING</a:t>
            </a:r>
            <a:endParaRPr lang="en-US" sz="8800" b="0" strike="noStrike" spc="-1">
              <a:latin typeface="Arial" panose="020B0604020202020204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1426680" y="2971800"/>
            <a:ext cx="93369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Demonstration with Wireshark}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108360" y="-180360"/>
            <a:ext cx="12299400" cy="703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-336960" y="0"/>
            <a:ext cx="125280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Content Placeholder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1880"/>
            <a:ext cx="1219140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DejaVu Serif" panose="02060603050605020204"/>
              </a:rPr>
              <a:t>Wifi Hacking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1341360" y="2971800"/>
            <a:ext cx="95076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Using Simple Wifite Framework}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DejaVu Serif" panose="02060603050605020204"/>
              </a:rPr>
              <a:t>Social Engineering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2712600" y="2971800"/>
            <a:ext cx="6765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Using SET Framework}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6000" b="0" strike="noStrike" spc="-1">
                <a:solidFill>
                  <a:srgbClr val="FF0000"/>
                </a:solidFill>
                <a:latin typeface="DejaVu Serif" panose="02060603050605020204"/>
              </a:rPr>
              <a:t>System/Android Hacking</a:t>
            </a:r>
            <a:endParaRPr lang="en-US" sz="6000" b="0" strike="noStrike" spc="-1">
              <a:latin typeface="Arial" panose="020B0604020202020204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1701000" y="2971800"/>
            <a:ext cx="87883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Using Metasploit Framework}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 Light"/>
              </a:rPr>
              <a:t>Information about people</a:t>
            </a:r>
            <a:br>
              <a:rPr lang="en-US" sz="5400" b="0" strike="noStrike" spc="-1">
                <a:solidFill>
                  <a:srgbClr val="FFFFFF"/>
                </a:solidFill>
                <a:latin typeface="Calibri Light"/>
              </a:rPr>
            </a:br>
            <a:endParaRPr lang="en-US" sz="5400" b="0" strike="noStrike" spc="-1">
              <a:latin typeface="Arial" panose="020B0604020202020204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677160" y="1930320"/>
            <a:ext cx="8769960" cy="3650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Pipl.com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Intelius.com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Bestpeoplesearch.com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Anywho.com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Peoplefinder.com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Webextrator.com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Binarypool.com</a:t>
            </a:r>
            <a:endParaRPr lang="en-US" sz="2400" b="0" strike="noStrike" spc="-1">
              <a:latin typeface="Arial" panose="020B0604020202020204"/>
            </a:endParaRP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400" b="1" strike="noStrike" spc="-1">
                <a:solidFill>
                  <a:srgbClr val="FFFFFF"/>
                </a:solidFill>
                <a:latin typeface="Calibri"/>
              </a:rPr>
              <a:t>Robtex.com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01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101">
                                            <p:txEl>
                                              <p:pRg st="113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DejaVu Serif" panose="02060603050605020204"/>
              </a:rPr>
              <a:t>Hail Mary Attacks !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930320" y="2971800"/>
            <a:ext cx="8329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Using Armitage Framework}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838080" y="12326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/>
          <a:p>
            <a:pPr algn="ctr">
              <a:lnSpc>
                <a:spcPct val="100000"/>
              </a:lnSpc>
            </a:pPr>
            <a:r>
              <a:rPr lang="en-US" sz="8000" b="0" strike="noStrike" spc="-1">
                <a:solidFill>
                  <a:srgbClr val="FF0000"/>
                </a:solidFill>
                <a:latin typeface="DejaVu Serif" panose="02060603050605020204"/>
              </a:rPr>
              <a:t>Wifi Jamming</a:t>
            </a:r>
            <a:endParaRPr lang="en-US" sz="8000" b="0" strike="noStrike" spc="-1">
              <a:latin typeface="Arial" panose="020B0604020202020204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1004040" y="2971800"/>
            <a:ext cx="101826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54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{ Using "mdk3 mon0 d" Framework}</a:t>
            </a:r>
            <a:endParaRPr lang="en-US" sz="5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478160" y="2373480"/>
            <a:ext cx="9143280" cy="112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/>
          <a:p>
            <a:pPr algn="ctr">
              <a:lnSpc>
                <a:spcPct val="100000"/>
              </a:lnSpc>
            </a:pPr>
            <a:r>
              <a:rPr lang="en-US" sz="4800" b="0" strike="noStrike" spc="-1">
                <a:solidFill>
                  <a:srgbClr val="FF0000"/>
                </a:solidFill>
                <a:latin typeface="Calibri Light"/>
              </a:rPr>
              <a:t>Next-Gen Research Scopes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1448280" y="6937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" If it's already advanced how we will progress with this futher ? "</a:t>
            </a:r>
            <a:endParaRPr lang="en-US" sz="3600" b="0" strike="noStrike" spc="-1">
              <a:latin typeface="Arial" panose="020B0604020202020204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1596600" y="3951000"/>
            <a:ext cx="7634520" cy="2223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Intuition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Artificial Immune Systems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Advanced Self-Driving Cars (Computer Vision)</a:t>
            </a:r>
            <a:endParaRPr lang="en-US" sz="2800" b="0" strike="noStrike" spc="-1">
              <a:latin typeface="Arial" panose="020B0604020202020204"/>
            </a:endParaRPr>
          </a:p>
          <a:p>
            <a:pPr marL="914400" indent="-913765">
              <a:lnSpc>
                <a:spcPct val="100000"/>
              </a:lnSpc>
              <a:buClr>
                <a:srgbClr val="FFFFFF"/>
              </a:buClr>
              <a:buFont typeface="Arial" panose="020B0604020202020204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  <a:ea typeface="DejaVu Sans" panose="020B0603030804020204"/>
              </a:rPr>
              <a:t>Imaging Human Thoughts</a:t>
            </a:r>
            <a:endParaRPr lang="en-US" sz="28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What is Oversight ?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1720800" y="3474720"/>
            <a:ext cx="8748720" cy="1552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www.oversight.in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-274320" y="2010600"/>
            <a:ext cx="1226556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ctr"/>
          <a:p>
            <a:pPr algn="ctr">
              <a:lnSpc>
                <a:spcPct val="100000"/>
              </a:lnSpc>
              <a:spcBef>
                <a:spcPts val="1000"/>
              </a:spcBef>
            </a:pPr>
            <a:r>
              <a:rPr lang="en-US" sz="3600" b="0" i="1" strike="noStrike" spc="-1">
                <a:solidFill>
                  <a:srgbClr val="808080"/>
                </a:solidFill>
                <a:latin typeface="Calibri"/>
              </a:rPr>
              <a:t>Research Collaboration &amp; Mentorship</a:t>
            </a:r>
            <a:endParaRPr lang="en-US" sz="36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523880" y="700920"/>
            <a:ext cx="9143280" cy="1151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rmAutofit/>
          </a:bodyPr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0000"/>
                </a:solidFill>
                <a:latin typeface="Calibri Light"/>
              </a:rPr>
              <a:t>Resources</a:t>
            </a:r>
            <a:endParaRPr lang="en-US" sz="7200" b="0" strike="noStrike" spc="-1">
              <a:latin typeface="Arial" panose="020B0604020202020204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84120" y="5058360"/>
            <a:ext cx="9143280" cy="1356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rmAutofit/>
          </a:bodyPr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PDFs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Cheat Sheets</a:t>
            </a:r>
            <a:endParaRPr lang="en-US" sz="2400" b="0" strike="noStrike" spc="-1">
              <a:latin typeface="Arial" panose="020B0604020202020204"/>
            </a:endParaRPr>
          </a:p>
          <a:p>
            <a:pPr marL="342900" indent="-342265">
              <a:lnSpc>
                <a:spcPct val="100000"/>
              </a:lnSpc>
              <a:spcBef>
                <a:spcPts val="1000"/>
              </a:spcBef>
              <a:buClr>
                <a:srgbClr val="808080"/>
              </a:buClr>
              <a:buFont typeface="Arial" panose="020B0604020202020204"/>
              <a:buChar char="•"/>
            </a:pPr>
            <a:r>
              <a:rPr lang="en-US" sz="2400" b="0" strike="noStrike" spc="-1">
                <a:solidFill>
                  <a:srgbClr val="808080"/>
                </a:solidFill>
                <a:latin typeface="Calibri"/>
              </a:rPr>
              <a:t>Python Pre-Written Codes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1361880" y="1937880"/>
            <a:ext cx="9466560" cy="3014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www.Gitlab.com/Wahal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www.linkedin.com/in/wahal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MrinalWahal@gmail.com</a:t>
            </a:r>
            <a:endParaRPr lang="en-US" sz="4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" altLang="en-US" sz="4800" b="1" strike="noStrike" spc="-1">
                <a:solidFill>
                  <a:srgbClr val="FFFFFF"/>
                </a:solidFill>
                <a:latin typeface="DejaVu Serif" panose="02060603050605020204"/>
                <a:ea typeface="DejaVu Sans" panose="020B0603030804020204"/>
              </a:rPr>
              <a:t>MrinalWahal.com</a:t>
            </a:r>
            <a:endParaRPr lang="" altLang="en-US" sz="4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3901</Words>
  <Application>WPS Presentation</Application>
  <PresentationFormat/>
  <Paragraphs>280</Paragraphs>
  <Slides>94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94</vt:i4>
      </vt:variant>
    </vt:vector>
  </HeadingPairs>
  <TitlesOfParts>
    <vt:vector size="109" baseType="lpstr">
      <vt:lpstr>Arial</vt:lpstr>
      <vt:lpstr>SimSun</vt:lpstr>
      <vt:lpstr>Wingdings</vt:lpstr>
      <vt:lpstr>Arial</vt:lpstr>
      <vt:lpstr>Symbol</vt:lpstr>
      <vt:lpstr>Times New Roman</vt:lpstr>
      <vt:lpstr>DejaVu Serif</vt:lpstr>
      <vt:lpstr>DejaVu Sans</vt:lpstr>
      <vt:lpstr>Calibri</vt:lpstr>
      <vt:lpstr>Calibri Light</vt:lpstr>
      <vt:lpstr>微软雅黑</vt:lpstr>
      <vt:lpstr>Droid Sans Fallback</vt:lpstr>
      <vt:lpstr>Arial Unicode MS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230</cp:revision>
  <dcterms:created xsi:type="dcterms:W3CDTF">2018-08-04T10:29:10Z</dcterms:created>
  <dcterms:modified xsi:type="dcterms:W3CDTF">2018-08-04T10:29:10Z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Moorche 30 DVDs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KSOProductBuildVer">
    <vt:lpwstr>1033-10.1.0.6634</vt:lpwstr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0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96</vt:i4>
  </property>
</Properties>
</file>